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7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57415"/>
  </p:normalViewPr>
  <p:slideViewPr>
    <p:cSldViewPr snapToGrid="0">
      <p:cViewPr varScale="1">
        <p:scale>
          <a:sx n="70" d="100"/>
          <a:sy n="70" d="100"/>
        </p:scale>
        <p:origin x="1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68ABD-1AB6-DE42-B61A-C3746C435E53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681EF-9849-1446-901C-C9AA6F7C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7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tanikode.com/c-pointer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tanikode.com/c-untuk-pemula/#fn:2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petanikode.com/tutorial/c++/" TargetMode="External"/><Relationship Id="rId4" Type="http://schemas.openxmlformats.org/officeDocument/2006/relationships/hyperlink" Target="https://www.petanikode.com/c-untuk-pemula/#fn:3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tanikode.com/c-linux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worth it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ga?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Jawabannya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tergantung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tujuanmu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Worth it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Kalau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lowongan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kerja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membutuhkan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programmer C,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jarang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sekarang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Jadi,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jawabannya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worth it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tujuan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kerja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Tapi buat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penasaran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memahami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..gas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 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worth it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dipelajari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 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cukup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hingga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 software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survey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StackOverflow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tahun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2023,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menduduki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urutan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ke-7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paling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dipelajari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menempati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urutan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ketahui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 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menginspirasi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bahasa-bahasa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lain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Java,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C++, C#, PHP,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Bahasa-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sintaks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mirip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dijuluki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“God’s programming language”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memahami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juga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memahami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bahasa-bahasa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lainnya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keuntungan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C: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memahami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lain,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sintaknya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hampir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C;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 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dipelajari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cocok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pemula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coding;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 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berbagai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(Windows, Linux, MacOS, Android);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 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hingga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30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88298-A0A0-59FC-FAEE-786881844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27C8C4-90CC-441E-EE14-71AC416D0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111442-4BD6-9327-8FB3-8E1773063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DBA76-AD37-55F0-7A64-E2CD5B14F3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86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dasarnya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program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komputer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terdiri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tiga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diambil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perangkat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keyboard, mouse,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kamera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microphone,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Proses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langkah-langkah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menghasilkan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output.</a:t>
            </a:r>
          </a:p>
          <a:p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dihasilkan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proses. Output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ditampilkan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komputer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terdapat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menampilkan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output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input.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4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menampilkan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output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komputer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terdapat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library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stdio.h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sebab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ketika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diharuskan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menuliskan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#include &lt;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stdio.h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 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agar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struktur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():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"format"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(string)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ditampilkan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Lalu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...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ditampilkan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format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diberikan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"format".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lihat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Buatlah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bernama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printf.c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simbol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%s, %d, dan \n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Simbol-simbol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specifier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arti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simbol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%s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simbol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menampilkan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string;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%d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simbol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menampilkan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desimal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\n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simbol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baris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Selain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tiga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simbol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simbol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lain.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62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puts()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menampilkan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output.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juga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terdapat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library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stdio.h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Perbedaannya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puts()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memerlukan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format.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puts()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baris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Jadi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simbol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\n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program: </a:t>
            </a:r>
            <a:r>
              <a:rPr lang="en-ID" dirty="0" err="1"/>
              <a:t>fungsi_puts.c</a:t>
            </a:r>
            <a:endParaRPr lang="en-ID" dirty="0"/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Selain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puts(),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terdapat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juga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putchar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khusus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menampilkan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karakter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46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pertanyaannya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manakah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pakai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Jawabannya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tergantung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Tergantung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ditampilkan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sana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menampilkan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sebaiknya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format.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pakai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puts().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30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terdapat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input.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input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input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keyboard.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juga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kamera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mikrofon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fokus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paling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input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keyboard: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diberikan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tergantung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jenis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Misalnya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pakai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%d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%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lihat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99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AB135-2632-9367-F1B0-D53E2EB94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4C12B6-E522-C279-C8B0-EF9CB9DA8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D6364E-5CC3-74A6-0640-6393DF41F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 err="1"/>
              <a:t>scanf</a:t>
            </a:r>
            <a:r>
              <a:rPr lang="en-ID" dirty="0"/>
              <a:t>()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dianjurkan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simbol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/>
              <a:t>&amp;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Simbol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&amp;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alamat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membutuhkan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menyimpan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diinputkan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simbol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&amp; 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menentukan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alamat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 </a:t>
            </a:r>
            <a:r>
              <a:rPr lang="en-ID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Pointer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6B97C-2C28-6131-53F3-C02211986F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03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/>
              <a:t>gets()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input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baris.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/>
              <a:t>gets()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memerlukan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 err="1"/>
              <a:t>scanf</a:t>
            </a:r>
            <a:r>
              <a:rPr lang="en-ID" dirty="0"/>
              <a:t>()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97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E5DFA-FE60-613A-442F-CEAA78A8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9A165-4388-C440-44B9-7E3B6945B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D3C699-5A69-03CA-C05B-E61B9AB12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kompilasi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mendapatkan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peringatan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error,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melainkan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peringatan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gets().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menyebabkan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buffer overflow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pada program.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bagaimana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solusinya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93A03-4536-E35C-03F4-52527CE77E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97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8BDC5-BC35-3107-85E2-EB93A52CB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E11FA-07C7-5866-451C-305D62D518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D825C-FA39-2A9E-0830-4145E2698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 err="1"/>
              <a:t>fgets</a:t>
            </a:r>
            <a:r>
              <a:rPr lang="en-ID" dirty="0"/>
              <a:t>()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dibandingkan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/>
              <a:t>gets()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menentukan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ukuran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buffer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sumber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Ukuran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buffer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batas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ukuran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panjang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string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diinputkan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Lalu stdin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sumber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keyboard.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 juga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input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fgets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memasukkan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pointer FILE pada stdin.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E7500-7F62-D366-616A-83F1A7BED2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(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dibaca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/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:/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membaca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huruf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inggris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gerneral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-purpose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dan 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imprative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mendukung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terstruktur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rekursif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Bahasa 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typing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ditentukan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manual. </a:t>
            </a:r>
            <a:r>
              <a:rPr lang="en-ID" sz="1200" b="0" i="0" u="sng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General-purpose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berbagai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kebutuhan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buat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CLI, Desktop,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IoT, Game,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Jadi,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nggak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dipakai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kebutuhan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tertentu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 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paradigma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imperative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penulisan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statement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perintah-perintah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ID" sz="1200" b="0" i="0" u="sng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3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paradigma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imperative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 juga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tentunya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mendukung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paradigma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struktural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prosedural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Namun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belum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mendukung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OOP.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OOP,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sebaiknya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pakai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C++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sana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ditambahkan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OOP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Class, Object, Interface,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Btw,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paradigma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Paradigma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teknik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penulisan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program. Bisa juga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dibilang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menyelesaikan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Buat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coding,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mungkin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bingung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istilah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Tapi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juga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paham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sendirinya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mempelajari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76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D6887-2936-7D6C-1083-E9D22A49B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DA9E43-D65E-BE34-6791-69795AAA3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27E55-33BA-4B9A-6489-2CD12D00F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jelasnya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lihat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sizeof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ukuran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buffer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Ukuran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batas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maksimum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/>
              <a:t>gets()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disarankan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menimbulkan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buffer overflow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Sebaiknya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 err="1"/>
              <a:t>fgets</a:t>
            </a:r>
            <a:r>
              <a:rPr lang="en-ID" dirty="0"/>
              <a:t>()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686E6-D1B1-DE18-E69A-615A92749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9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25443-4462-E7E9-7FDB-41E0AB02F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7A8801-E719-B182-40AB-DEBAA1BD1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D3557-7EF2-A191-3551-8F5378F5A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8F5BD-0925-828A-0C7A-9F21499F0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44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komputer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menerima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input,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pemrosesan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menghasilkan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output.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 input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keyboard, file,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kamera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mikrofon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Sementara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output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tampilkan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monitor,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dokumen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pemrosesan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program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membutuhkan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bantuan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menyimpan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sementara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berpikir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membutuhkan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ingatan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memproses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tutorial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tuntas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penggunaan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05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menyimpan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Sementara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jenis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tersimpan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pelajaran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matematika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menemukan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x dan y.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Nah Si x dan y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tugasnya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menyimpan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Masih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bingung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Anggap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jenis-jenis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disimpan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Lalu…</a:t>
            </a:r>
          </a:p>
          <a:p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Bagaimana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Cara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Bahasa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29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C: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Jadi,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menuliskan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diikuti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nama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tinggi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(integer)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pembuatan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diakhiri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juga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langsung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nama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langsung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49.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26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19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Baiklah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coba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program…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Buka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codeeditornya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buat program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bernama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var.c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coba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jalankan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cukup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menuliskan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menampilkan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Misalnya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pengisian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hapus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0,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mengisinya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diberikan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Saran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buat, agar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sia-sia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Percuma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dipakai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697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jenis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data…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Menurut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Wikipedia: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kadang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disingkat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‘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pengelompokan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memberitahu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bagaimana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programmer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mengolah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delapan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jenis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pada C: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Integer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Pointer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Enum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kelompokkan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terdapat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kelompok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82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yang paling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terdiri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huruf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karakter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berupa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berupa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pecahan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float,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namun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double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ukuran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penyimpanan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dibandingkan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float.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177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panjang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ukuran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penulisan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 float dan double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mengikuti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internasional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menulis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2,5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salah.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Penulisan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2.5.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penulisan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 char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diapit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misalnya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karakter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mengisinya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karakter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83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29C19-94C9-99F3-A831-4D3B13849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957D95-374F-2268-0ED4-E367947A42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DA8B6F-940D-8492-492C-6BDC02DA6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membuat program C pertama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Hello World!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Selanjutnya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struktur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Bagaimana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struktur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C?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B3F3-E2BD-E57B-FC09-15BE43BCC9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868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Buatlah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nama </a:t>
            </a:r>
            <a:r>
              <a:rPr lang="en-ID" dirty="0" err="1"/>
              <a:t>contoh_tipedata.c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Mungkin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%.2f 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mencetak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 float dan double?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mencetaknya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format </a:t>
            </a:r>
            <a:r>
              <a:rPr lang="en-ID" dirty="0"/>
              <a:t>%f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tetapi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dicetak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panjang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/>
              <a:t>%.2f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menentukan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batas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Angka </a:t>
            </a:r>
            <a:r>
              <a:rPr lang="en-ID" dirty="0"/>
              <a:t>2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/>
              <a:t>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belakang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ID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243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45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156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Perbedaan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pembuatan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konstanta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#define dan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terletak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format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penulisannya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 #define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menuliskan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sedangkan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 #define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membutuhkan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akhir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sedangkan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menuliskan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penulisan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#define dan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ditulis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main()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maupun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konstanta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disarankan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huruf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kapital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menandakan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konstanta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ID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68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CD37F-1A8C-2AD6-31E9-65527D105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7E698-5048-D4FF-88C5-3A9BEA2A5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144A28-ADCB-D69D-0856-DA15316CA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Berkat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menyimpan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sejauh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belum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apapun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terhadapnya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Percuma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diolah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Nah,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mengolahnya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membutuhkan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operator.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Operator?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bagaimana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6D392-6FDC-1CAC-8A80-02581D2397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22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jenis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kelompok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Aritmatika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Penugasan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Pembanding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 Logika;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 Bitwise;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 Operator Lain-lain.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perbedaan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semua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jenis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b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411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aritmatika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operator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aritmatika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terdiri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Bagaimana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pakainya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coba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program:</a:t>
            </a:r>
          </a:p>
          <a:p>
            <a:br>
              <a:rPr lang="en-ID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714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Buatlah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bernama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 err="1"/>
              <a:t>operator_aritmatika.c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774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penugasan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(Assignment Operator)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tugas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mengisi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Penugasan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terdiri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78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coba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program…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Buatlah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bernama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operator_penugasan.c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program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penugasan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+= a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= b + a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ditambah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20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struktur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dasar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melihat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barangkali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menanyakan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#include &lt;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stdio.h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&gt;?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int?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main?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ID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11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pembanding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membandingkan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Operator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juga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dikenal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pembanding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terdiri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dirty="0"/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dihasilkan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pembanding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berupa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true dan false.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true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 dan false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0.</a:t>
            </a:r>
          </a:p>
          <a:p>
            <a:br>
              <a:rPr lang="en-ID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254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coba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program…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Buatlah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nama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operator_pembanding.c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879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Kalau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pernah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matematika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 Logika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Misalnya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Pernyataan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Petani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Kode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seorang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programmer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Pernyataan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Petani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Kode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Linux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Petani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Kode programmer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Linux?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kebenarannya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Pernyataan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Petani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Kode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seorang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programmer = true.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Pernyataan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Petani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Kode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Linux = true.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petanikode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programmer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Linux?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Pernyataan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&amp;&amp;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Pernyataan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= true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138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lihat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Buatlah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bernama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operator_logika.c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548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 bitwise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operator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 (biner)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 bitwise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terdiri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Buat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pernah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digital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memahami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kerja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Tapi buat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belum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coba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menjelaskan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Baiklah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Misalkan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punya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6 dan 3.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 6 dan 3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biner.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Sehingga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 = 0110 3 = 0011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Nah, operator bitwise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biner-biner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732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lihat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Bitwise AND (&amp;)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Bitwise AND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berdasarkan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gambar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biner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6 dan 3.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di sana,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menghasilkan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biner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biner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dihasilkan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diubah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kembali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desimal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2.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coba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591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Selain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operator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terdapat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operator lain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diketahui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555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4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C,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menuliskan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struktur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struktur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wajib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dipahami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Kalau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struktur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dibagi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Bagian Include;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Blok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91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BA689-BF8C-D05A-418E-40CAD6E5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85C15-D292-6D25-AEA2-FC76585CF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C49EAC-DFCF-249A-D78C-3FD45B5FB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#include?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program C, #include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mengimpor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fungsi-fungsi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didefinisikan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 file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 file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Tujuannya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program C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lainnya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File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berekstensi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.h,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stdio.h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mengimpor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stdio.h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File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deklarasi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fungsi-fungsi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butuhkan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C,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stdio.h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komputer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menginstal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gcc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5DF26-B377-54FF-D7EC-961FB6EFBF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53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C2A3F-C07E-F2BE-86BA-35B6CAA3A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D6635D-F6AA-0F89-F577-894199483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75D42A-E106-08AA-6DAC-AE1435F2A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main()?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main()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dieksekusi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dijalankan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menuliskan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deklarasi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Maksud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/>
              <a:t>int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/>
              <a:t>main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dikembalikan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Maka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/>
              <a:t>main()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wajib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sertakan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/>
              <a:t>return 0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/>
              <a:t>main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mengembalikan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/>
              <a:t>0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selesai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dieksekusi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perintah-perintah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menyuruh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komputer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mencetak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Hello World!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statement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wajib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diakhiri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titik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(;),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kumpulan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statement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ekspresi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Blok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program 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dibungkus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kurawal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/>
              <a:t>{ ... }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membungkus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beberapa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statement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do/while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ID" dirty="0"/>
            </a:b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95063-008F-D4E1-D10D-B058738DA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68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 Sensitive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memperhatikan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huruf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huruf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kecil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penulisan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nama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Nama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dianggap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berbeda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pakai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huruf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kapital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huruf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kecil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pemula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kesalahan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case,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alhasil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error.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22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13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D61B-1850-739D-A78C-DCD650D8B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BF2B60-7323-5522-2C6C-6C4DDE4E0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AF4A8-C046-FA91-8E7B-88C4A37BB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87F-147D-604B-82D7-1719A3F060DC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3CD96-3737-2DE2-B771-A87BE8168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1F48C-F855-9B5F-F9A5-7FA353F8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3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1B80-C08F-13EA-6E65-99718ECAC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B2FB9F-B905-463B-B2C8-8E75566DA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9F00F-6943-845C-64E4-A6D9A9667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87F-147D-604B-82D7-1719A3F060DC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C37A0-B65D-17D9-4A1F-7CCB6E6C2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ACFB6-4367-0FA1-E9F4-32C556D5B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6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C77F51-8A38-6232-ABA6-262C64DFD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05A1A-9CD9-3D85-5A25-0AA4B4AC4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8F30D-EE8A-4A33-652B-82A57153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87F-147D-604B-82D7-1719A3F060DC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D2EF4-9954-F3AA-29D2-45C7B757F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BEE9B-D7C3-8A05-0DD8-04910A08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6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6DE3-2DE1-5036-F2D4-E5D3BCB0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847C1-F073-FE4C-9AB4-58C68F15E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8F04-25DE-AB7E-502F-7B8B2592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87F-147D-604B-82D7-1719A3F060DC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ABAD4-5138-4133-5E6E-AED3447C6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C7F7-6784-BE59-D023-8D3DB2D9A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86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7584-8A47-F6E4-84D8-E41113E6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8C6B0-4DD2-4BCA-D313-74BB39E57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E91B7-3E49-D2A3-6F11-3D3DC07F2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87F-147D-604B-82D7-1719A3F060DC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4796D-1313-F0C2-66B9-22035DD15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097EC-C9A2-1339-29B7-893D76D1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94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CB73-2112-E352-04BE-0C315D94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8294F-0443-07F1-7645-81CD634B2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B082F7-28E5-1D88-8ACD-76F3187C3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E376F-F3C2-6BC4-8086-E3B5B338C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87F-147D-604B-82D7-1719A3F060DC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3EF7D-CB5F-148E-A130-F2AEEF938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BCC28-AFAC-C6E6-D61D-D789FF7E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0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5CAB-0B5A-301E-392C-6C2D1FD7E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F2786-218A-2090-AFCD-28D8231F1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D5CF0-6062-70A2-702E-4E10E7E3E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70F0B-38C7-0357-DD10-124EB8E5C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646E5-A8CE-2860-1EA4-03939CB35C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977739-6626-92F5-F1D0-ABA30163E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87F-147D-604B-82D7-1719A3F060DC}" type="datetimeFigureOut">
              <a:rPr lang="en-US" smtClean="0"/>
              <a:t>9/2/25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1EF1D-F0D6-2208-E063-29824EBFA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B2A7B-7E07-A08D-E14B-B11280FE3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19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091C-DD19-C1F0-FED1-966EDCE03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0AF83-D7F5-A345-5857-46C473F6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87F-147D-604B-82D7-1719A3F060DC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D1CFA-B249-F326-7A89-1DA0E57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9775E-2619-264D-6855-78ADC2D6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7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DE545F-9FE0-D426-B1BC-1EFA6B6CA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87F-147D-604B-82D7-1719A3F060DC}" type="datetimeFigureOut">
              <a:rPr lang="en-US" smtClean="0"/>
              <a:t>9/2/25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16C540-9A2F-0D3E-EE7D-85DC4928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C7B9F-BD16-C8D6-9D42-577315D3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98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CD5-0EE1-F934-80B7-E84124A16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1D561-7FC7-11F7-1E07-31F77E804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700F5-471F-E390-3883-FED369529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BA001-A5A3-8F2C-F786-7372B13D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87F-147D-604B-82D7-1719A3F060DC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FEDAA-2448-7BF1-F12F-1EDB480D3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F70D4-8D70-8157-2D5E-C1E364E6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0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C476A-FEEC-0C83-1528-97E9CA98E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71438E-7C5C-CE73-8586-F0AC2AF30C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192A8-E735-EBB6-ECF4-78B6E1193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2D61A-1D9F-C637-7E81-AFBAECE0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87F-147D-604B-82D7-1719A3F060DC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599D1-0A65-40D5-1CFA-6A051CB50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2366D-97B5-EE0C-3B28-1E8290F32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39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E39431-A83D-48A0-208A-427D14144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27307-E1DC-285C-5EC3-0901E9670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79407-C478-5909-90F6-E31D3F1B81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A3287F-147D-604B-82D7-1719A3F060DC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41A4F-6138-0B39-4F96-6F8942E17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875D1-A327-8F3E-7B4E-B893EE720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0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E2E19-3FFD-0BF3-2A54-2155AA982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dirty="0"/>
              <a:t>Dasar </a:t>
            </a:r>
            <a:r>
              <a:rPr lang="en-US" dirty="0" err="1"/>
              <a:t>Pemrograman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80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4B6BC-A9B8-E614-C29C-58607BA26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BDC40-FE05-DE8B-A8CD-B93E1C91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Compile C</a:t>
            </a:r>
            <a:br>
              <a:rPr lang="en-ID" dirty="0"/>
            </a:br>
            <a:r>
              <a:rPr lang="en-ID" dirty="0" err="1"/>
              <a:t>gcc</a:t>
            </a:r>
            <a:r>
              <a:rPr lang="en-ID" dirty="0"/>
              <a:t> </a:t>
            </a:r>
            <a:r>
              <a:rPr lang="en-ID" dirty="0" err="1"/>
              <a:t>program_saya.c</a:t>
            </a:r>
            <a:r>
              <a:rPr lang="en-ID" dirty="0"/>
              <a:t> -o </a:t>
            </a:r>
            <a:r>
              <a:rPr lang="en-ID" dirty="0" err="1"/>
              <a:t>program_saya</a:t>
            </a:r>
            <a:endParaRPr lang="en-ID" dirty="0"/>
          </a:p>
          <a:p>
            <a:pPr marL="0" indent="0">
              <a:buNone/>
            </a:pPr>
            <a:r>
              <a:rPr lang="en-ID" dirty="0"/>
              <a:t>   ./test</a:t>
            </a:r>
          </a:p>
          <a:p>
            <a:pPr marL="0" indent="0">
              <a:buNone/>
            </a:pPr>
            <a:endParaRPr lang="en-ID" b="0" dirty="0">
              <a:effectLst/>
            </a:endParaRPr>
          </a:p>
          <a:p>
            <a:r>
              <a:rPr lang="en-ID" dirty="0"/>
              <a:t>Compile C++</a:t>
            </a:r>
            <a:br>
              <a:rPr lang="en-ID" dirty="0"/>
            </a:br>
            <a:r>
              <a:rPr lang="en-ID" dirty="0"/>
              <a:t>g++ </a:t>
            </a:r>
            <a:r>
              <a:rPr lang="en-ID" dirty="0" err="1"/>
              <a:t>test.cpp</a:t>
            </a:r>
            <a:r>
              <a:rPr lang="en-ID" dirty="0"/>
              <a:t> -o test </a:t>
            </a:r>
            <a:br>
              <a:rPr lang="en-ID" dirty="0"/>
            </a:br>
            <a:r>
              <a:rPr lang="en-ID" dirty="0"/>
              <a:t>./test</a:t>
            </a:r>
            <a:br>
              <a:rPr lang="en-ID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79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9EF60-8E88-410A-3798-4F943743B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36E1-51A3-38EF-8F2E-A337F32D0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#103 : </a:t>
            </a:r>
            <a:r>
              <a:rPr lang="en-ID" b="1" dirty="0" err="1"/>
              <a:t>Mengenal</a:t>
            </a:r>
            <a:r>
              <a:rPr lang="en-ID" b="1" dirty="0"/>
              <a:t> </a:t>
            </a:r>
            <a:r>
              <a:rPr lang="en-ID" b="1" dirty="0" err="1"/>
              <a:t>Fungsi</a:t>
            </a:r>
            <a:r>
              <a:rPr lang="en-ID" b="1" dirty="0"/>
              <a:t> Input dan Output pada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837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D20AC-CEA9-5AC4-ECE5-43970776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&amp; Input</a:t>
            </a:r>
          </a:p>
        </p:txBody>
      </p:sp>
      <p:pic>
        <p:nvPicPr>
          <p:cNvPr id="5" name="Content Placeholder 4" descr="A diagram of a process&#10;&#10;AI-generated content may be incorrect.">
            <a:extLst>
              <a:ext uri="{FF2B5EF4-FFF2-40B4-BE49-F238E27FC236}">
                <a16:creationId xmlns:a16="http://schemas.microsoft.com/office/drawing/2014/main" id="{E26AA328-D193-40DA-4670-46BF25291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1327" y="1690688"/>
            <a:ext cx="8303209" cy="4258056"/>
          </a:xfrm>
        </p:spPr>
      </p:pic>
    </p:spTree>
    <p:extLst>
      <p:ext uri="{BB962C8B-B14F-4D97-AF65-F5344CB8AC3E}">
        <p14:creationId xmlns:p14="http://schemas.microsoft.com/office/powerpoint/2010/main" val="90110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9E89-B89E-DAD5-A12B-7358618A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Fungsi</a:t>
            </a:r>
            <a:r>
              <a:rPr lang="en-ID" dirty="0"/>
              <a:t> Output pada C</a:t>
            </a:r>
            <a:br>
              <a:rPr lang="en-ID" dirty="0"/>
            </a:b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printf</a:t>
            </a:r>
            <a:r>
              <a:rPr lang="en-ID" dirty="0"/>
              <a:t>()</a:t>
            </a:r>
            <a:endParaRPr lang="en-US" dirty="0"/>
          </a:p>
        </p:txBody>
      </p:sp>
      <p:pic>
        <p:nvPicPr>
          <p:cNvPr id="5" name="Content Placeholder 4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0F274878-7098-62E3-B1EE-5B1D892F4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2972" y="2557907"/>
            <a:ext cx="5048028" cy="2529586"/>
          </a:xfr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56EE24-35C5-621D-E53A-BDDAD49FB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0" y="3822700"/>
            <a:ext cx="6731000" cy="3035300"/>
          </a:xfrm>
          <a:prstGeom prst="rect">
            <a:avLst/>
          </a:prstGeom>
        </p:spPr>
      </p:pic>
      <p:pic>
        <p:nvPicPr>
          <p:cNvPr id="9" name="Picture 8" descr="A computer code on a dark background&#10;&#10;AI-generated content may be incorrect.">
            <a:extLst>
              <a:ext uri="{FF2B5EF4-FFF2-40B4-BE49-F238E27FC236}">
                <a16:creationId xmlns:a16="http://schemas.microsoft.com/office/drawing/2014/main" id="{19D75B8F-C228-38AA-D5F1-7518C99522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7186"/>
          <a:stretch>
            <a:fillRect/>
          </a:stretch>
        </p:blipFill>
        <p:spPr>
          <a:xfrm>
            <a:off x="5596890" y="1557203"/>
            <a:ext cx="6436614" cy="2265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CADD12-3FCD-509C-D735-09CAE92F97EF}"/>
              </a:ext>
            </a:extLst>
          </p:cNvPr>
          <p:cNvSpPr txBox="1"/>
          <p:nvPr/>
        </p:nvSpPr>
        <p:spPr>
          <a:xfrm>
            <a:off x="5596890" y="1187871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: </a:t>
            </a:r>
            <a:r>
              <a:rPr lang="en-US" dirty="0" err="1"/>
              <a:t>printf.c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299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2C7A-FB33-A14B-A009-53F679162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Fungsi</a:t>
            </a:r>
            <a:r>
              <a:rPr lang="en-ID" dirty="0"/>
              <a:t> Output pada C</a:t>
            </a:r>
            <a:br>
              <a:rPr lang="en-ID" dirty="0"/>
            </a:b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printf</a:t>
            </a:r>
            <a:r>
              <a:rPr lang="en-ID" dirty="0"/>
              <a:t>()</a:t>
            </a:r>
            <a:endParaRPr lang="en-US" dirty="0"/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2E302A7F-A000-672D-B18E-96F872D40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4590" y="1690688"/>
            <a:ext cx="6102819" cy="4351338"/>
          </a:xfrm>
        </p:spPr>
      </p:pic>
    </p:spTree>
    <p:extLst>
      <p:ext uri="{BB962C8B-B14F-4D97-AF65-F5344CB8AC3E}">
        <p14:creationId xmlns:p14="http://schemas.microsoft.com/office/powerpoint/2010/main" val="1208231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1F9F-964D-EDEF-4404-D48246A9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Fungsi</a:t>
            </a:r>
            <a:r>
              <a:rPr lang="en-ID" dirty="0"/>
              <a:t> Output pada C</a:t>
            </a:r>
            <a:br>
              <a:rPr lang="en-ID" dirty="0"/>
            </a:br>
            <a:r>
              <a:rPr lang="en-ID" dirty="0" err="1"/>
              <a:t>Fungsi</a:t>
            </a:r>
            <a:r>
              <a:rPr lang="en-ID" dirty="0"/>
              <a:t> puts()</a:t>
            </a:r>
            <a:endParaRPr lang="en-US" dirty="0"/>
          </a:p>
        </p:txBody>
      </p:sp>
      <p:pic>
        <p:nvPicPr>
          <p:cNvPr id="5" name="Content Placeholder 4" descr="A close up of a text&#10;&#10;AI-generated content may be incorrect.">
            <a:extLst>
              <a:ext uri="{FF2B5EF4-FFF2-40B4-BE49-F238E27FC236}">
                <a16:creationId xmlns:a16="http://schemas.microsoft.com/office/drawing/2014/main" id="{8D35B19F-4403-2CC1-18D7-67339EF33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319" y="2063750"/>
            <a:ext cx="5753100" cy="2882900"/>
          </a:xfrm>
        </p:spPr>
      </p:pic>
      <p:pic>
        <p:nvPicPr>
          <p:cNvPr id="9" name="Picture 8" descr="A computer code with yellow text&#10;&#10;AI-generated content may be incorrect.">
            <a:extLst>
              <a:ext uri="{FF2B5EF4-FFF2-40B4-BE49-F238E27FC236}">
                <a16:creationId xmlns:a16="http://schemas.microsoft.com/office/drawing/2014/main" id="{525C0983-F64C-0C53-5C86-41713814A7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1569"/>
          <a:stretch>
            <a:fillRect/>
          </a:stretch>
        </p:blipFill>
        <p:spPr>
          <a:xfrm>
            <a:off x="6096000" y="1027906"/>
            <a:ext cx="6096000" cy="2420716"/>
          </a:xfrm>
          <a:prstGeom prst="rect">
            <a:avLst/>
          </a:prstGeom>
        </p:spPr>
      </p:pic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8EF77BB-6340-6CF4-F87C-A4B754CD2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419" y="3505200"/>
            <a:ext cx="6413500" cy="3352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CB87BC-E2BC-82E1-A90C-EA9A9CB82FC6}"/>
              </a:ext>
            </a:extLst>
          </p:cNvPr>
          <p:cNvSpPr txBox="1"/>
          <p:nvPr/>
        </p:nvSpPr>
        <p:spPr>
          <a:xfrm>
            <a:off x="6096000" y="658574"/>
            <a:ext cx="131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: </a:t>
            </a:r>
            <a:r>
              <a:rPr lang="en-US" dirty="0" err="1"/>
              <a:t>puts.c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98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text&#10;&#10;AI-generated content may be incorrect.">
            <a:extLst>
              <a:ext uri="{FF2B5EF4-FFF2-40B4-BE49-F238E27FC236}">
                <a16:creationId xmlns:a16="http://schemas.microsoft.com/office/drawing/2014/main" id="{EFD708A9-901C-B992-64B3-9059C954D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04" y="3428999"/>
            <a:ext cx="6743664" cy="3379275"/>
          </a:xfrm>
          <a:prstGeom prst="rect">
            <a:avLst/>
          </a:prstGeom>
        </p:spPr>
      </p:pic>
      <p:pic>
        <p:nvPicPr>
          <p:cNvPr id="4" name="Content Placeholder 4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242A711A-F5AA-6107-999A-A040B323A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47" y="308356"/>
            <a:ext cx="7121678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64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B2D3-1E33-3049-4ECB-BA400557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Fungsi</a:t>
            </a:r>
            <a:r>
              <a:rPr lang="en-ID" dirty="0"/>
              <a:t> Input pada C</a:t>
            </a:r>
            <a:br>
              <a:rPr lang="en-ID" dirty="0"/>
            </a:b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scanf</a:t>
            </a:r>
            <a:r>
              <a:rPr lang="en-ID" dirty="0"/>
              <a:t>()</a:t>
            </a:r>
            <a:endParaRPr lang="en-US" dirty="0"/>
          </a:p>
        </p:txBody>
      </p:sp>
      <p:pic>
        <p:nvPicPr>
          <p:cNvPr id="5" name="Content Placeholder 4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52A13A11-910D-92F6-A14D-342A806D5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825" y="2151348"/>
            <a:ext cx="8134350" cy="4076153"/>
          </a:xfrm>
        </p:spPr>
      </p:pic>
    </p:spTree>
    <p:extLst>
      <p:ext uri="{BB962C8B-B14F-4D97-AF65-F5344CB8AC3E}">
        <p14:creationId xmlns:p14="http://schemas.microsoft.com/office/powerpoint/2010/main" val="2630005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1FB3F-9807-E147-4AD5-BA925474D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1B3B-7259-24BA-AF07-3841F41D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Fungsi</a:t>
            </a:r>
            <a:r>
              <a:rPr lang="en-ID" dirty="0"/>
              <a:t> Input pada C</a:t>
            </a:r>
            <a:br>
              <a:rPr lang="en-ID" dirty="0"/>
            </a:b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scanf</a:t>
            </a:r>
            <a:r>
              <a:rPr lang="en-ID" dirty="0"/>
              <a:t>()</a:t>
            </a:r>
            <a:endParaRPr lang="en-US" dirty="0"/>
          </a:p>
        </p:txBody>
      </p:sp>
      <p:pic>
        <p:nvPicPr>
          <p:cNvPr id="7" name="Content Placeholder 6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D7EADBE0-1167-BBB0-4D76-0EAF7FCC0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7810" y="1953641"/>
            <a:ext cx="6492315" cy="4351338"/>
          </a:xfr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003008A-E730-E2E0-0460-920EBCF7D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0" y="1953641"/>
            <a:ext cx="6413500" cy="3352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2CEC2B-2367-05CA-FBAE-8F12CC747F0E}"/>
              </a:ext>
            </a:extLst>
          </p:cNvPr>
          <p:cNvSpPr txBox="1"/>
          <p:nvPr/>
        </p:nvSpPr>
        <p:spPr>
          <a:xfrm>
            <a:off x="7004304" y="5621044"/>
            <a:ext cx="142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: </a:t>
            </a:r>
            <a:r>
              <a:rPr lang="en-US" dirty="0" err="1"/>
              <a:t>scanf.c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57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F4AA-F73E-06C4-DFE4-1A73F509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Fungsi</a:t>
            </a:r>
            <a:r>
              <a:rPr lang="en-ID" dirty="0"/>
              <a:t> Input pada C</a:t>
            </a:r>
            <a:br>
              <a:rPr lang="en-ID" dirty="0"/>
            </a:br>
            <a:r>
              <a:rPr lang="en-ID" dirty="0" err="1"/>
              <a:t>Fungsi</a:t>
            </a:r>
            <a:r>
              <a:rPr lang="en-ID" dirty="0"/>
              <a:t> gets()</a:t>
            </a:r>
            <a:endParaRPr lang="en-US" dirty="0"/>
          </a:p>
        </p:txBody>
      </p:sp>
      <p:pic>
        <p:nvPicPr>
          <p:cNvPr id="5" name="Content Placeholder 4" descr="A close-up of a word&#10;&#10;AI-generated content may be incorrect.">
            <a:extLst>
              <a:ext uri="{FF2B5EF4-FFF2-40B4-BE49-F238E27FC236}">
                <a16:creationId xmlns:a16="http://schemas.microsoft.com/office/drawing/2014/main" id="{F98EA249-93AB-42E6-B686-DA4CBFEBD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8452" y="2024126"/>
            <a:ext cx="8515095" cy="4266946"/>
          </a:xfrm>
        </p:spPr>
      </p:pic>
    </p:spTree>
    <p:extLst>
      <p:ext uri="{BB962C8B-B14F-4D97-AF65-F5344CB8AC3E}">
        <p14:creationId xmlns:p14="http://schemas.microsoft.com/office/powerpoint/2010/main" val="1727554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427B5-DF07-7276-8D27-ABD0B163F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E358-B17B-822E-D198-A2136D6E0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#101 : </a:t>
            </a:r>
            <a:r>
              <a:rPr lang="en-ID" b="1" dirty="0" err="1"/>
              <a:t>Pengenalan</a:t>
            </a:r>
            <a:r>
              <a:rPr lang="en-ID" b="1" dirty="0"/>
              <a:t> </a:t>
            </a:r>
            <a:r>
              <a:rPr lang="en-ID" b="1" dirty="0" err="1"/>
              <a:t>Pemrograman</a:t>
            </a:r>
            <a:r>
              <a:rPr lang="en-ID" b="1" dirty="0"/>
              <a:t>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58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7ED56-4252-3D47-C588-A8D02FD02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A5EF-75D8-DF79-D674-892620CC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Fungsi</a:t>
            </a:r>
            <a:r>
              <a:rPr lang="en-ID" dirty="0"/>
              <a:t> Input pada C</a:t>
            </a:r>
            <a:br>
              <a:rPr lang="en-ID" dirty="0"/>
            </a:br>
            <a:r>
              <a:rPr lang="en-ID" dirty="0" err="1"/>
              <a:t>Fungsi</a:t>
            </a:r>
            <a:r>
              <a:rPr lang="en-ID" dirty="0"/>
              <a:t> gets()</a:t>
            </a:r>
            <a:endParaRPr lang="en-US" dirty="0"/>
          </a:p>
        </p:txBody>
      </p:sp>
      <p:pic>
        <p:nvPicPr>
          <p:cNvPr id="9" name="Picture 8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77B0C5FB-3F32-B381-C02C-AE46F901D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29" y="1690688"/>
            <a:ext cx="7843971" cy="4802187"/>
          </a:xfrm>
          <a:prstGeom prst="rect">
            <a:avLst/>
          </a:prstGeom>
        </p:spPr>
      </p:pic>
      <p:pic>
        <p:nvPicPr>
          <p:cNvPr id="7" name="Content Placeholder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92B1F2D-1395-BA2A-115A-F7E81415E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22950" y="2867791"/>
            <a:ext cx="6172200" cy="31623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BC3E8D-9030-F8A6-17A4-65EEE32A1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0" y="6261483"/>
            <a:ext cx="6172200" cy="4627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B68AE-3FD3-F847-6633-EC3E1E5597A9}"/>
              </a:ext>
            </a:extLst>
          </p:cNvPr>
          <p:cNvSpPr txBox="1"/>
          <p:nvPr/>
        </p:nvSpPr>
        <p:spPr>
          <a:xfrm>
            <a:off x="5822950" y="1321356"/>
            <a:ext cx="12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: </a:t>
            </a:r>
            <a:r>
              <a:rPr lang="en-US" dirty="0" err="1"/>
              <a:t>gets.c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31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CF5D0-399F-F3B4-BE33-2F0336FB6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5F4C-7A51-612E-3287-B95FFD2E9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Fungsi</a:t>
            </a:r>
            <a:r>
              <a:rPr lang="en-ID" dirty="0"/>
              <a:t> Input pada C</a:t>
            </a:r>
            <a:br>
              <a:rPr lang="en-ID" dirty="0"/>
            </a:b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fgets</a:t>
            </a:r>
            <a:r>
              <a:rPr lang="en-ID" dirty="0"/>
              <a:t>()</a:t>
            </a:r>
            <a:endParaRPr lang="en-US" dirty="0"/>
          </a:p>
        </p:txBody>
      </p:sp>
      <p:pic>
        <p:nvPicPr>
          <p:cNvPr id="6" name="Content Placeholder 5" descr="A close-up of a diagram&#10;&#10;AI-generated content may be incorrect.">
            <a:extLst>
              <a:ext uri="{FF2B5EF4-FFF2-40B4-BE49-F238E27FC236}">
                <a16:creationId xmlns:a16="http://schemas.microsoft.com/office/drawing/2014/main" id="{D1E3B6F0-E8BF-1216-CD64-F83BB08CF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3920" y="2060702"/>
            <a:ext cx="8004159" cy="4010914"/>
          </a:xfrm>
        </p:spPr>
      </p:pic>
    </p:spTree>
    <p:extLst>
      <p:ext uri="{BB962C8B-B14F-4D97-AF65-F5344CB8AC3E}">
        <p14:creationId xmlns:p14="http://schemas.microsoft.com/office/powerpoint/2010/main" val="3766633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C0EC1-9524-672E-420D-6761D4AD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00B8-835F-C92B-12F3-FCD9667C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Fungsi</a:t>
            </a:r>
            <a:r>
              <a:rPr lang="en-ID" dirty="0"/>
              <a:t> Input pada C</a:t>
            </a:r>
            <a:br>
              <a:rPr lang="en-ID" dirty="0"/>
            </a:b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fgets</a:t>
            </a:r>
            <a:r>
              <a:rPr lang="en-ID" dirty="0"/>
              <a:t>()</a:t>
            </a:r>
            <a:endParaRPr lang="en-US" dirty="0"/>
          </a:p>
        </p:txBody>
      </p:sp>
      <p:pic>
        <p:nvPicPr>
          <p:cNvPr id="9" name="Picture 8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434A4B78-A1FB-ABDF-22C2-888C7E270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86" y="1608392"/>
            <a:ext cx="7772400" cy="4983829"/>
          </a:xfrm>
          <a:prstGeom prst="rect">
            <a:avLst/>
          </a:prstGeom>
        </p:spPr>
      </p:pic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E920CD-0457-162E-8149-6C56D8C14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78500" y="3429000"/>
            <a:ext cx="6413500" cy="3352800"/>
          </a:xfrm>
        </p:spPr>
      </p:pic>
      <p:pic>
        <p:nvPicPr>
          <p:cNvPr id="10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3D7D7A-55B2-5346-6B1F-57BBEDABA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874" y="3505200"/>
            <a:ext cx="6413500" cy="3352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241A40-7983-A477-B5B8-E40C6D960B09}"/>
              </a:ext>
            </a:extLst>
          </p:cNvPr>
          <p:cNvSpPr txBox="1"/>
          <p:nvPr/>
        </p:nvSpPr>
        <p:spPr>
          <a:xfrm>
            <a:off x="6096000" y="1231480"/>
            <a:ext cx="135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: </a:t>
            </a:r>
            <a:r>
              <a:rPr lang="en-US" dirty="0" err="1"/>
              <a:t>fgets.c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24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E563C-6BB1-7A07-9B47-57A24C728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500DF-39A5-500A-5BAD-378D842B2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#104 : </a:t>
            </a:r>
            <a:r>
              <a:rPr lang="en-ID" b="1" dirty="0" err="1"/>
              <a:t>Mengenal</a:t>
            </a:r>
            <a:r>
              <a:rPr lang="en-ID" b="1" dirty="0"/>
              <a:t> </a:t>
            </a:r>
            <a:r>
              <a:rPr lang="en-ID" b="1" dirty="0" err="1"/>
              <a:t>Variabel</a:t>
            </a:r>
            <a:r>
              <a:rPr lang="en-ID" b="1" dirty="0"/>
              <a:t>, </a:t>
            </a:r>
            <a:r>
              <a:rPr lang="en-ID" b="1" dirty="0" err="1"/>
              <a:t>Tipe</a:t>
            </a:r>
            <a:r>
              <a:rPr lang="en-ID" b="1" dirty="0"/>
              <a:t> Data, </a:t>
            </a:r>
            <a:r>
              <a:rPr lang="en-ID" b="1" dirty="0" err="1"/>
              <a:t>Konstanta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04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ED6BDC-8980-227F-7B2B-6C9052D95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8336" y="2383139"/>
            <a:ext cx="8495327" cy="2091722"/>
          </a:xfrm>
        </p:spPr>
      </p:pic>
    </p:spTree>
    <p:extLst>
      <p:ext uri="{BB962C8B-B14F-4D97-AF65-F5344CB8AC3E}">
        <p14:creationId xmlns:p14="http://schemas.microsoft.com/office/powerpoint/2010/main" val="3807531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E7FD-1EF1-E783-2F89-59DF761A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Apa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dan </a:t>
            </a:r>
            <a:r>
              <a:rPr lang="en-ID" dirty="0" err="1"/>
              <a:t>Tipe</a:t>
            </a:r>
            <a:r>
              <a:rPr lang="en-ID" dirty="0"/>
              <a:t> Data?</a:t>
            </a:r>
            <a:endParaRPr lang="en-US" dirty="0"/>
          </a:p>
        </p:txBody>
      </p:sp>
      <p:pic>
        <p:nvPicPr>
          <p:cNvPr id="5" name="Content Placeholder 4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3491355C-8C5C-9260-190E-0AA32638D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17989" y="1949599"/>
            <a:ext cx="8435811" cy="43050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D12972-8263-ABFF-E467-A919B28FD7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r="86095" b="180"/>
          <a:stretch>
            <a:fillRect/>
          </a:stretch>
        </p:blipFill>
        <p:spPr>
          <a:xfrm>
            <a:off x="1168654" y="3705298"/>
            <a:ext cx="1080770" cy="79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69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3F387-EB47-EBDE-C6AF-A5984A7B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/>
              <a:t>Cara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pada Bahasa </a:t>
            </a:r>
            <a:r>
              <a:rPr lang="en-ID" dirty="0" err="1"/>
              <a:t>Pemrograman</a:t>
            </a:r>
            <a:r>
              <a:rPr lang="en-ID" dirty="0"/>
              <a:t> C</a:t>
            </a:r>
            <a:endParaRPr lang="en-US" dirty="0"/>
          </a:p>
        </p:txBody>
      </p:sp>
      <p:pic>
        <p:nvPicPr>
          <p:cNvPr id="5" name="Content Placeholder 4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8D5DA15E-814A-6EE4-7FED-961F4B8C3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29600"/>
            <a:ext cx="8011217" cy="4088320"/>
          </a:xfrm>
        </p:spPr>
      </p:pic>
      <p:pic>
        <p:nvPicPr>
          <p:cNvPr id="7" name="Picture 6" descr="A black rectangular sign with white text&#10;&#10;AI-generated content may be incorrect.">
            <a:extLst>
              <a:ext uri="{FF2B5EF4-FFF2-40B4-BE49-F238E27FC236}">
                <a16:creationId xmlns:a16="http://schemas.microsoft.com/office/drawing/2014/main" id="{48EA1217-A19E-C676-B69F-3FFB8CAB5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936" y="3911410"/>
            <a:ext cx="2032000" cy="850900"/>
          </a:xfrm>
          <a:prstGeom prst="rect">
            <a:avLst/>
          </a:prstGeom>
        </p:spPr>
      </p:pic>
      <p:pic>
        <p:nvPicPr>
          <p:cNvPr id="9" name="Picture 8" descr="A black and white text&#10;&#10;AI-generated content may be incorrect.">
            <a:extLst>
              <a:ext uri="{FF2B5EF4-FFF2-40B4-BE49-F238E27FC236}">
                <a16:creationId xmlns:a16="http://schemas.microsoft.com/office/drawing/2014/main" id="{EF05403B-EDD0-49B1-BD33-BD05B99C2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686" y="2375599"/>
            <a:ext cx="17145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30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5BEC-FF99-9FF4-FBA0-2FD3AAD7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Aturan</a:t>
            </a:r>
            <a:r>
              <a:rPr lang="en-ID" dirty="0"/>
              <a:t> </a:t>
            </a:r>
            <a:r>
              <a:rPr lang="en-ID" dirty="0" err="1"/>
              <a:t>Penulisan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pada 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F7D3E-B958-5B08-F31E-B1C59A0BE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/>
              <a:t>Ada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aturan</a:t>
            </a:r>
            <a:r>
              <a:rPr lang="en-ID" dirty="0"/>
              <a:t> </a:t>
            </a:r>
            <a:r>
              <a:rPr lang="en-ID" dirty="0" err="1"/>
              <a:t>penulisan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yang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kamu</a:t>
            </a:r>
            <a:r>
              <a:rPr lang="en-ID" dirty="0"/>
              <a:t> </a:t>
            </a:r>
            <a:r>
              <a:rPr lang="en-ID" dirty="0" err="1"/>
              <a:t>ketahui</a:t>
            </a:r>
            <a:r>
              <a:rPr lang="en-ID" dirty="0"/>
              <a:t>:</a:t>
            </a:r>
          </a:p>
          <a:p>
            <a:r>
              <a:rPr lang="en-ID" dirty="0"/>
              <a:t>Nama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boleh</a:t>
            </a:r>
            <a:r>
              <a:rPr lang="en-ID" dirty="0"/>
              <a:t> </a:t>
            </a:r>
            <a:r>
              <a:rPr lang="en-ID" dirty="0" err="1"/>
              <a:t>didahului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simbol</a:t>
            </a:r>
            <a:r>
              <a:rPr lang="en-ID" dirty="0"/>
              <a:t> dan </a:t>
            </a:r>
            <a:r>
              <a:rPr lang="en-ID" dirty="0" err="1"/>
              <a:t>angka</a:t>
            </a:r>
            <a:r>
              <a:rPr lang="en-ID" dirty="0"/>
              <a:t>.</a:t>
            </a:r>
          </a:p>
          <a:p>
            <a:r>
              <a:rPr lang="en-ID" dirty="0"/>
              <a:t>Nama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boleh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kata </a:t>
            </a:r>
            <a:r>
              <a:rPr lang="en-ID" dirty="0" err="1"/>
              <a:t>kunci</a:t>
            </a:r>
            <a:r>
              <a:rPr lang="en-ID" dirty="0"/>
              <a:t>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pada </a:t>
            </a:r>
            <a:r>
              <a:rPr lang="en-ID" dirty="0" err="1"/>
              <a:t>bahasa</a:t>
            </a:r>
            <a:r>
              <a:rPr lang="en-ID" dirty="0"/>
              <a:t> C, </a:t>
            </a:r>
            <a:r>
              <a:rPr lang="en-ID" dirty="0" err="1"/>
              <a:t>contoh</a:t>
            </a:r>
            <a:r>
              <a:rPr lang="en-ID" dirty="0"/>
              <a:t>: if, int, void, </a:t>
            </a:r>
            <a:r>
              <a:rPr lang="en-ID" dirty="0" err="1"/>
              <a:t>dll</a:t>
            </a:r>
            <a:r>
              <a:rPr lang="en-ID" dirty="0"/>
              <a:t>.</a:t>
            </a:r>
          </a:p>
          <a:p>
            <a:r>
              <a:rPr lang="en-ID" dirty="0"/>
              <a:t>Nama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bersifat</a:t>
            </a:r>
            <a:r>
              <a:rPr lang="en-ID" dirty="0"/>
              <a:t> </a:t>
            </a:r>
            <a:r>
              <a:rPr lang="en-ID" i="1" dirty="0"/>
              <a:t>case sensitive</a:t>
            </a:r>
            <a:r>
              <a:rPr lang="en-ID" dirty="0"/>
              <a:t>, </a:t>
            </a:r>
            <a:r>
              <a:rPr lang="en-ID" dirty="0" err="1"/>
              <a:t>artinya</a:t>
            </a:r>
            <a:r>
              <a:rPr lang="en-ID" dirty="0"/>
              <a:t> </a:t>
            </a:r>
            <a:r>
              <a:rPr lang="en-ID" dirty="0" err="1"/>
              <a:t>huruf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dan </a:t>
            </a:r>
            <a:r>
              <a:rPr lang="en-ID" dirty="0" err="1"/>
              <a:t>kecil</a:t>
            </a:r>
            <a:r>
              <a:rPr lang="en-ID" dirty="0"/>
              <a:t> </a:t>
            </a:r>
            <a:r>
              <a:rPr lang="en-ID" dirty="0" err="1"/>
              <a:t>dibedakan</a:t>
            </a:r>
            <a:r>
              <a:rPr lang="en-ID" dirty="0"/>
              <a:t>, </a:t>
            </a:r>
            <a:r>
              <a:rPr lang="en-ID" dirty="0" err="1"/>
              <a:t>contoh</a:t>
            </a:r>
            <a:r>
              <a:rPr lang="en-ID" dirty="0"/>
              <a:t>: nama dan Nama </a:t>
            </a:r>
            <a:r>
              <a:rPr lang="en-ID" dirty="0" err="1"/>
              <a:t>adalah</a:t>
            </a:r>
            <a:r>
              <a:rPr lang="en-ID" dirty="0"/>
              <a:t> dua </a:t>
            </a:r>
            <a:r>
              <a:rPr lang="en-ID" dirty="0" err="1"/>
              <a:t>variabel</a:t>
            </a:r>
            <a:r>
              <a:rPr lang="en-ID" dirty="0"/>
              <a:t> yang </a:t>
            </a:r>
            <a:r>
              <a:rPr lang="en-ID" dirty="0" err="1"/>
              <a:t>berbeda</a:t>
            </a:r>
            <a:r>
              <a:rPr lang="en-ID" dirty="0"/>
              <a:t>.</a:t>
            </a:r>
          </a:p>
          <a:p>
            <a:r>
              <a:rPr lang="en-ID" dirty="0" err="1"/>
              <a:t>Disarankan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 </a:t>
            </a:r>
            <a:r>
              <a:rPr lang="en-ID" i="1" dirty="0"/>
              <a:t>underscore</a:t>
            </a:r>
            <a:r>
              <a:rPr lang="en-ID" dirty="0"/>
              <a:t> </a:t>
            </a:r>
            <a:r>
              <a:rPr lang="en-ID" dirty="0" err="1"/>
              <a:t>untuk</a:t>
            </a:r>
            <a:r>
              <a:rPr lang="en-ID" dirty="0"/>
              <a:t> nama </a:t>
            </a:r>
            <a:r>
              <a:rPr lang="en-ID" dirty="0" err="1"/>
              <a:t>variabel</a:t>
            </a:r>
            <a:r>
              <a:rPr lang="en-ID" dirty="0"/>
              <a:t> yang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dua </a:t>
            </a:r>
            <a:r>
              <a:rPr lang="en-ID" dirty="0" err="1"/>
              <a:t>suku</a:t>
            </a:r>
            <a:r>
              <a:rPr lang="en-ID" dirty="0"/>
              <a:t> kata, </a:t>
            </a:r>
            <a:r>
              <a:rPr lang="en-ID" dirty="0" err="1"/>
              <a:t>contoh</a:t>
            </a:r>
            <a:r>
              <a:rPr lang="en-ID" dirty="0"/>
              <a:t>: </a:t>
            </a:r>
            <a:r>
              <a:rPr lang="en-ID" dirty="0" err="1"/>
              <a:t>nama_lengkap</a:t>
            </a:r>
            <a:r>
              <a:rPr lang="en-ID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8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863EE-D366-C194-1E87-932451A77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536"/>
            <a:ext cx="10515600" cy="1325563"/>
          </a:xfrm>
        </p:spPr>
        <p:txBody>
          <a:bodyPr/>
          <a:lstStyle/>
          <a:p>
            <a:r>
              <a:rPr lang="en-ID" dirty="0" err="1"/>
              <a:t>Contoh</a:t>
            </a:r>
            <a:r>
              <a:rPr lang="en-ID" dirty="0"/>
              <a:t> Program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Variabel</a:t>
            </a:r>
            <a:endParaRPr lang="en-US" dirty="0"/>
          </a:p>
        </p:txBody>
      </p:sp>
      <p:pic>
        <p:nvPicPr>
          <p:cNvPr id="7" name="Content Placeholder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F137997-402E-498C-AA73-E1B9CF632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006" y="2301113"/>
            <a:ext cx="7420291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CE7EBA-22DA-D971-9555-5CCA9BA187FC}"/>
              </a:ext>
            </a:extLst>
          </p:cNvPr>
          <p:cNvSpPr txBox="1"/>
          <p:nvPr/>
        </p:nvSpPr>
        <p:spPr>
          <a:xfrm>
            <a:off x="256566" y="1931781"/>
            <a:ext cx="116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: </a:t>
            </a:r>
            <a:r>
              <a:rPr lang="en-US" dirty="0" err="1"/>
              <a:t>var.c</a:t>
            </a:r>
            <a:endParaRPr lang="en-US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211782-DA70-2E99-CD6D-DE8B5D1F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899" y="1931781"/>
            <a:ext cx="5539535" cy="348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51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59DC-8D7C-AB6A-9E78-1AF48D2A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Tipe</a:t>
            </a:r>
            <a:r>
              <a:rPr lang="en-ID" dirty="0"/>
              <a:t> Data pada Bahasa C</a:t>
            </a:r>
            <a:endParaRPr lang="en-US" dirty="0"/>
          </a:p>
        </p:txBody>
      </p:sp>
      <p:pic>
        <p:nvPicPr>
          <p:cNvPr id="5" name="Content Placeholder 4" descr="A diagram of type data&#10;&#10;AI-generated content may be incorrect.">
            <a:extLst>
              <a:ext uri="{FF2B5EF4-FFF2-40B4-BE49-F238E27FC236}">
                <a16:creationId xmlns:a16="http://schemas.microsoft.com/office/drawing/2014/main" id="{9E9CEB42-E29F-C785-D016-B9478EB46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8800" y="1395659"/>
            <a:ext cx="8394192" cy="5125657"/>
          </a:xfrm>
        </p:spPr>
      </p:pic>
    </p:spTree>
    <p:extLst>
      <p:ext uri="{BB962C8B-B14F-4D97-AF65-F5344CB8AC3E}">
        <p14:creationId xmlns:p14="http://schemas.microsoft.com/office/powerpoint/2010/main" val="3570492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BE87-F025-7409-06E5-BF200B340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Apa </a:t>
            </a:r>
            <a:r>
              <a:rPr lang="en-ID" b="1" dirty="0" err="1"/>
              <a:t>itu</a:t>
            </a:r>
            <a:r>
              <a:rPr lang="en-ID" b="1" dirty="0"/>
              <a:t> Bahasa </a:t>
            </a:r>
            <a:r>
              <a:rPr lang="en-ID" b="1" dirty="0" err="1"/>
              <a:t>Pemrograman</a:t>
            </a:r>
            <a:r>
              <a:rPr lang="en-ID" b="1" dirty="0"/>
              <a:t> C?</a:t>
            </a:r>
            <a:endParaRPr lang="en-US" dirty="0"/>
          </a:p>
        </p:txBody>
      </p:sp>
      <p:pic>
        <p:nvPicPr>
          <p:cNvPr id="5" name="Content Placeholder 4" descr="A person with a black background&#10;&#10;AI-generated content may be incorrect.">
            <a:extLst>
              <a:ext uri="{FF2B5EF4-FFF2-40B4-BE49-F238E27FC236}">
                <a16:creationId xmlns:a16="http://schemas.microsoft.com/office/drawing/2014/main" id="{FC50A97C-B41D-F23C-6E7B-0C91F1462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4858" y="1825625"/>
            <a:ext cx="7142283" cy="4351338"/>
          </a:xfrm>
        </p:spPr>
      </p:pic>
    </p:spTree>
    <p:extLst>
      <p:ext uri="{BB962C8B-B14F-4D97-AF65-F5344CB8AC3E}">
        <p14:creationId xmlns:p14="http://schemas.microsoft.com/office/powerpoint/2010/main" val="3654826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DCCB-FDA8-EE7E-9818-242A3A260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Tipe</a:t>
            </a:r>
            <a:r>
              <a:rPr lang="en-ID" dirty="0"/>
              <a:t> Data Dasar pada C</a:t>
            </a:r>
            <a:endParaRPr lang="en-US" dirty="0"/>
          </a:p>
        </p:txBody>
      </p:sp>
      <p:pic>
        <p:nvPicPr>
          <p:cNvPr id="5" name="Content Placeholder 4" descr="A blue rectangle with white text&#10;&#10;AI-generated content may be incorrect.">
            <a:extLst>
              <a:ext uri="{FF2B5EF4-FFF2-40B4-BE49-F238E27FC236}">
                <a16:creationId xmlns:a16="http://schemas.microsoft.com/office/drawing/2014/main" id="{8ED36F2E-F7C0-7F85-9475-3A77A2412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3339" y="1855280"/>
            <a:ext cx="9365322" cy="4143184"/>
          </a:xfrm>
        </p:spPr>
      </p:pic>
    </p:spTree>
    <p:extLst>
      <p:ext uri="{BB962C8B-B14F-4D97-AF65-F5344CB8AC3E}">
        <p14:creationId xmlns:p14="http://schemas.microsoft.com/office/powerpoint/2010/main" val="725778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EA80A-6CEE-7E20-9B9B-4431C127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Tipe</a:t>
            </a:r>
            <a:r>
              <a:rPr lang="en-ID" dirty="0"/>
              <a:t> Data Dasar pada C</a:t>
            </a: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BC6AFC-8ACF-45F2-C2B0-134D79677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3466" y="1825625"/>
            <a:ext cx="7005068" cy="4351338"/>
          </a:xfrm>
        </p:spPr>
      </p:pic>
      <p:pic>
        <p:nvPicPr>
          <p:cNvPr id="6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2C4628-4F16-2E96-096F-394B9305D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466" y="1825625"/>
            <a:ext cx="70050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04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49F7B-2E1C-F16D-63F8-7737E96D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Program</a:t>
            </a:r>
          </a:p>
        </p:txBody>
      </p:sp>
      <p:pic>
        <p:nvPicPr>
          <p:cNvPr id="5" name="Content Placeholder 4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CF6C97D6-B845-26F8-F829-6DE366B41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739" y="1920524"/>
            <a:ext cx="5686669" cy="4351338"/>
          </a:xfr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F88F40-0223-A9D9-A4CA-29C0514512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456"/>
          <a:stretch>
            <a:fillRect/>
          </a:stretch>
        </p:blipFill>
        <p:spPr>
          <a:xfrm>
            <a:off x="6096000" y="1843912"/>
            <a:ext cx="5407152" cy="4504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D020FD-FB81-0D35-C0EB-0BEC46186F57}"/>
              </a:ext>
            </a:extLst>
          </p:cNvPr>
          <p:cNvSpPr txBox="1"/>
          <p:nvPr/>
        </p:nvSpPr>
        <p:spPr>
          <a:xfrm>
            <a:off x="244739" y="1506022"/>
            <a:ext cx="251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: </a:t>
            </a:r>
            <a:r>
              <a:rPr lang="en-US" dirty="0" err="1"/>
              <a:t>contoh_tipedata.c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86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8EBD-C25B-83D4-64AB-6E13B9EA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Mengenal</a:t>
            </a:r>
            <a:r>
              <a:rPr lang="en-ID" dirty="0"/>
              <a:t> </a:t>
            </a:r>
            <a:r>
              <a:rPr lang="en-ID" dirty="0" err="1"/>
              <a:t>Konstanta</a:t>
            </a:r>
            <a:r>
              <a:rPr lang="en-ID" dirty="0"/>
              <a:t> pada 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7453D-C249-36AD-97C0-8E37E47FD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 err="1"/>
              <a:t>Konstanta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tetapan</a:t>
            </a:r>
            <a:r>
              <a:rPr lang="en-ID" dirty="0"/>
              <a:t>.</a:t>
            </a:r>
          </a:p>
          <a:p>
            <a:pPr marL="0" indent="0">
              <a:buNone/>
            </a:pPr>
            <a:r>
              <a:rPr lang="en-ID" dirty="0"/>
              <a:t>Bisa juga </a:t>
            </a:r>
            <a:r>
              <a:rPr lang="en-ID" dirty="0" err="1"/>
              <a:t>dibilang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diubah</a:t>
            </a:r>
            <a:r>
              <a:rPr lang="en-ID" dirty="0"/>
              <a:t> </a:t>
            </a:r>
            <a:r>
              <a:rPr lang="en-ID" dirty="0" err="1"/>
              <a:t>nilainya</a:t>
            </a:r>
            <a:r>
              <a:rPr lang="en-ID" dirty="0"/>
              <a:t>.</a:t>
            </a:r>
          </a:p>
          <a:p>
            <a:pPr marL="0" indent="0">
              <a:buNone/>
            </a:pPr>
            <a:r>
              <a:rPr lang="en-ID" dirty="0"/>
              <a:t>Ada dua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pembuatan</a:t>
            </a:r>
            <a:r>
              <a:rPr lang="en-ID" dirty="0"/>
              <a:t> </a:t>
            </a:r>
            <a:r>
              <a:rPr lang="en-ID" dirty="0" err="1"/>
              <a:t>konstanta</a:t>
            </a:r>
            <a:r>
              <a:rPr lang="en-ID" dirty="0"/>
              <a:t> pada C:</a:t>
            </a:r>
          </a:p>
          <a:p>
            <a:r>
              <a:rPr lang="en-ID" dirty="0" err="1"/>
              <a:t>Menggunakan</a:t>
            </a:r>
            <a:r>
              <a:rPr lang="en-ID" dirty="0"/>
              <a:t> #define;</a:t>
            </a:r>
          </a:p>
          <a:p>
            <a:r>
              <a:rPr lang="en-ID" dirty="0"/>
              <a:t>dan </a:t>
            </a:r>
            <a:r>
              <a:rPr lang="en-ID" dirty="0" err="1"/>
              <a:t>Menggunakan</a:t>
            </a:r>
            <a:r>
              <a:rPr lang="en-ID" dirty="0"/>
              <a:t> const.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627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F318-48B5-4B4B-B65C-291C4E3A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 define:</a:t>
            </a:r>
            <a:endParaRPr lang="en-US" dirty="0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80FCDBA-8007-6666-B94B-392A1C646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9138" y="1690688"/>
            <a:ext cx="8547100" cy="3302000"/>
          </a:xfrm>
        </p:spPr>
      </p:pic>
      <p:pic>
        <p:nvPicPr>
          <p:cNvPr id="7" name="Picture 6" descr="A close up of numbers&#10;&#10;AI-generated content may be incorrect.">
            <a:extLst>
              <a:ext uri="{FF2B5EF4-FFF2-40B4-BE49-F238E27FC236}">
                <a16:creationId xmlns:a16="http://schemas.microsoft.com/office/drawing/2014/main" id="{2940214C-E08D-D1EB-CCAD-FB13B4029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130" y="5348145"/>
            <a:ext cx="7772400" cy="97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95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70CF-6207-AEFD-C83F-BE3FACFC3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 </a:t>
            </a:r>
            <a:r>
              <a:rPr lang="en-ID" dirty="0" err="1"/>
              <a:t>const</a:t>
            </a:r>
            <a:r>
              <a:rPr lang="en-ID" dirty="0"/>
              <a:t>:</a:t>
            </a:r>
            <a:endParaRPr lang="en-US" dirty="0"/>
          </a:p>
        </p:txBody>
      </p:sp>
      <p:pic>
        <p:nvPicPr>
          <p:cNvPr id="5" name="Content Placeholder 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52969748-EC9B-76F1-693B-FABE07FB7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5442" y="1690688"/>
            <a:ext cx="8547100" cy="3492500"/>
          </a:xfrm>
        </p:spPr>
      </p:pic>
      <p:pic>
        <p:nvPicPr>
          <p:cNvPr id="7" name="Picture 6" descr="A close up of a number&#10;&#10;AI-generated content may be incorrect.">
            <a:extLst>
              <a:ext uri="{FF2B5EF4-FFF2-40B4-BE49-F238E27FC236}">
                <a16:creationId xmlns:a16="http://schemas.microsoft.com/office/drawing/2014/main" id="{D0A9E6F6-4D56-F77C-01C4-B58CA339E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322" y="5496298"/>
            <a:ext cx="7772400" cy="106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51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10425-2CEE-2596-FFFA-D2BD72C45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1D0ED-59E5-2D0E-5A17-9C3306814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#105 : </a:t>
            </a:r>
            <a:r>
              <a:rPr lang="en-ID" b="1" dirty="0"/>
              <a:t>Enam Macam Operator yang Harus </a:t>
            </a:r>
            <a:r>
              <a:rPr lang="en-ID" b="1" dirty="0" err="1"/>
              <a:t>diketahui</a:t>
            </a:r>
            <a:r>
              <a:rPr lang="en-ID" b="1" dirty="0"/>
              <a:t> pada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51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BD17-69F4-F5EB-D506-54E5BC0A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Apa </a:t>
            </a:r>
            <a:r>
              <a:rPr lang="en-ID" dirty="0" err="1"/>
              <a:t>itu</a:t>
            </a:r>
            <a:r>
              <a:rPr lang="en-ID" dirty="0"/>
              <a:t> Operator?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6F536-5E0A-AE0D-D52A-D5FFD7F1C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/>
              <a:t>Operator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simbol</a:t>
            </a:r>
            <a:r>
              <a:rPr lang="en-ID" dirty="0"/>
              <a:t>…</a:t>
            </a:r>
          </a:p>
          <a:p>
            <a:pPr marL="0" indent="0">
              <a:buNone/>
            </a:pPr>
            <a:r>
              <a:rPr lang="en-ID" dirty="0" err="1"/>
              <a:t>Simbol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operasi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.</a:t>
            </a:r>
          </a:p>
          <a:p>
            <a:pPr marL="0" indent="0">
              <a:buNone/>
            </a:pPr>
            <a:r>
              <a:rPr lang="en-ID" dirty="0" err="1"/>
              <a:t>Misalnya</a:t>
            </a:r>
            <a:r>
              <a:rPr lang="en-ID" dirty="0"/>
              <a:t>:</a:t>
            </a:r>
          </a:p>
          <a:p>
            <a:pPr marL="0" indent="0">
              <a:buNone/>
            </a:pPr>
            <a:r>
              <a:rPr lang="en-ID" dirty="0"/>
              <a:t>Kita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menjumlahkan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 x dan y,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operator </a:t>
            </a:r>
            <a:r>
              <a:rPr lang="en-ID" dirty="0" err="1"/>
              <a:t>penjumlahan</a:t>
            </a:r>
            <a:r>
              <a:rPr lang="en-ID" dirty="0"/>
              <a:t> (+).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AA83B-6D75-956B-853B-7C42A437E5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8196" b="2901"/>
          <a:stretch>
            <a:fillRect/>
          </a:stretch>
        </p:blipFill>
        <p:spPr>
          <a:xfrm>
            <a:off x="838200" y="4374135"/>
            <a:ext cx="917448" cy="52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68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DB7DA-EFA9-C4B0-C9AB-A90C9765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Operator </a:t>
            </a:r>
            <a:r>
              <a:rPr lang="en-ID" dirty="0" err="1"/>
              <a:t>Aritmatika</a:t>
            </a:r>
            <a:endParaRPr lang="en-US" dirty="0"/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B8008174-2A24-EFDA-30A0-E62A75E0E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2776" y="1690688"/>
            <a:ext cx="7706448" cy="4351338"/>
          </a:xfrm>
        </p:spPr>
      </p:pic>
    </p:spTree>
    <p:extLst>
      <p:ext uri="{BB962C8B-B14F-4D97-AF65-F5344CB8AC3E}">
        <p14:creationId xmlns:p14="http://schemas.microsoft.com/office/powerpoint/2010/main" val="2193733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E693-A556-C516-060D-4CC71470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program</a:t>
            </a:r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EAC9A35-BF1D-34F7-D96C-7E9F4BF9F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6335" y="1930400"/>
            <a:ext cx="3584673" cy="4351338"/>
          </a:xfr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ECDAE4-4E92-EF98-89AB-DF20C5665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598" y="1930400"/>
            <a:ext cx="6914202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6EA4AC-E6DA-FA95-3687-3807AD3369C9}"/>
              </a:ext>
            </a:extLst>
          </p:cNvPr>
          <p:cNvSpPr txBox="1"/>
          <p:nvPr/>
        </p:nvSpPr>
        <p:spPr>
          <a:xfrm>
            <a:off x="536335" y="1561068"/>
            <a:ext cx="28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: </a:t>
            </a:r>
            <a:r>
              <a:rPr lang="en-US" dirty="0" err="1"/>
              <a:t>operator_aritmatika.c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87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5EF0D-31DF-9E84-4F7B-A344F6A0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DA36-A7DB-3731-3467-473EB6B99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#102 : </a:t>
            </a:r>
            <a:r>
              <a:rPr lang="en-ID" b="1" dirty="0" err="1"/>
              <a:t>Struktur</a:t>
            </a:r>
            <a:r>
              <a:rPr lang="en-ID" b="1" dirty="0"/>
              <a:t> Dasar dan </a:t>
            </a:r>
            <a:r>
              <a:rPr lang="en-ID" b="1" dirty="0" err="1"/>
              <a:t>Aturan</a:t>
            </a:r>
            <a:r>
              <a:rPr lang="en-ID" b="1" dirty="0"/>
              <a:t> </a:t>
            </a:r>
            <a:r>
              <a:rPr lang="en-ID" b="1" dirty="0" err="1"/>
              <a:t>Penulisan</a:t>
            </a:r>
            <a:r>
              <a:rPr lang="en-ID" b="1" dirty="0"/>
              <a:t> Program C yang Harus </a:t>
            </a:r>
            <a:r>
              <a:rPr lang="en-ID" b="1" dirty="0" err="1"/>
              <a:t>dipahami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5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CF392-0D55-E32B-F220-D17B8340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Operator </a:t>
            </a:r>
            <a:r>
              <a:rPr lang="en-ID" dirty="0" err="1"/>
              <a:t>Penugasan</a:t>
            </a:r>
            <a:endParaRPr lang="en-US" dirty="0"/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3F1EC54F-24D6-5FED-B9DC-2076155F6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033" y="1690688"/>
            <a:ext cx="5481703" cy="3179994"/>
          </a:xfr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65B25750-80F3-403A-13C6-20A669DA7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488" y="3800674"/>
            <a:ext cx="6509512" cy="273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21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1DD93-4DAB-A0AB-DD25-81A5258A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program</a:t>
            </a:r>
          </a:p>
        </p:txBody>
      </p:sp>
      <p:pic>
        <p:nvPicPr>
          <p:cNvPr id="6" name="Content Placeholder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9F4A6D1-669E-3AA0-0810-650F9BB97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35352"/>
            <a:ext cx="2782824" cy="466188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E78267-8502-F61C-D3DA-13A1D9868298}"/>
              </a:ext>
            </a:extLst>
          </p:cNvPr>
          <p:cNvSpPr txBox="1"/>
          <p:nvPr/>
        </p:nvSpPr>
        <p:spPr>
          <a:xfrm>
            <a:off x="838200" y="1388825"/>
            <a:ext cx="2934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: </a:t>
            </a:r>
            <a:r>
              <a:rPr lang="en-ID" dirty="0" err="1"/>
              <a:t>operator_penugasan.c</a:t>
            </a:r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B7B599-F068-A29C-CAFA-02167F2C0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273" y="2304684"/>
            <a:ext cx="8283537" cy="36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43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C0DF-5F14-E9F5-0E31-4D2818CB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Operator </a:t>
            </a:r>
            <a:r>
              <a:rPr lang="en-ID" dirty="0" err="1"/>
              <a:t>Pembanding</a:t>
            </a:r>
            <a:endParaRPr lang="en-US" dirty="0"/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35186C67-0472-2FD5-8AA7-5C9FBEAEB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9330" y="1825625"/>
            <a:ext cx="7133340" cy="4351338"/>
          </a:xfrm>
        </p:spPr>
      </p:pic>
    </p:spTree>
    <p:extLst>
      <p:ext uri="{BB962C8B-B14F-4D97-AF65-F5344CB8AC3E}">
        <p14:creationId xmlns:p14="http://schemas.microsoft.com/office/powerpoint/2010/main" val="837945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D977-6043-0035-5C4D-4D2A7CC6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Program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F1DFD-F0F1-563D-7382-98D9E7A04B71}"/>
              </a:ext>
            </a:extLst>
          </p:cNvPr>
          <p:cNvSpPr txBox="1"/>
          <p:nvPr/>
        </p:nvSpPr>
        <p:spPr>
          <a:xfrm>
            <a:off x="5157216" y="6528816"/>
            <a:ext cx="308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: </a:t>
            </a:r>
            <a:r>
              <a:rPr lang="en-ID" dirty="0" err="1"/>
              <a:t>operator_pembanding.c</a:t>
            </a:r>
            <a:endParaRPr lang="en-US" dirty="0"/>
          </a:p>
        </p:txBody>
      </p:sp>
      <p:pic>
        <p:nvPicPr>
          <p:cNvPr id="7" name="Content Placeholder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B8AB080-5957-4D07-CD84-1544328F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62" y="2141537"/>
            <a:ext cx="3903084" cy="4351338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9F210D-A1D7-805A-89E6-64568ED92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102" y="2671888"/>
            <a:ext cx="7242840" cy="321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0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7E47-4C68-427B-8F11-F64BABDA3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Operator Logika</a:t>
            </a: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6A83C7-96A8-18E0-5678-BC6AF7678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4350" y="2578894"/>
            <a:ext cx="8623300" cy="2844800"/>
          </a:xfrm>
        </p:spPr>
      </p:pic>
    </p:spTree>
    <p:extLst>
      <p:ext uri="{BB962C8B-B14F-4D97-AF65-F5344CB8AC3E}">
        <p14:creationId xmlns:p14="http://schemas.microsoft.com/office/powerpoint/2010/main" val="1277379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1139-F796-4BD1-6D89-BFBAC4A84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Program</a:t>
            </a:r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A6206B6-5445-6CC2-4F1A-30672CD80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46560"/>
          <a:stretch>
            <a:fillRect/>
          </a:stretch>
        </p:blipFill>
        <p:spPr>
          <a:xfrm>
            <a:off x="838200" y="2197552"/>
            <a:ext cx="347776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D95605-4095-1F0E-1B8F-47E384DEE872}"/>
              </a:ext>
            </a:extLst>
          </p:cNvPr>
          <p:cNvSpPr txBox="1"/>
          <p:nvPr/>
        </p:nvSpPr>
        <p:spPr>
          <a:xfrm>
            <a:off x="838200" y="1759454"/>
            <a:ext cx="2463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: </a:t>
            </a:r>
            <a:r>
              <a:rPr lang="en-ID" dirty="0" err="1"/>
              <a:t>operator_logika.c</a:t>
            </a:r>
            <a:r>
              <a:rPr lang="en-ID" dirty="0"/>
              <a:t> </a:t>
            </a:r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6273FD-BD08-C4C0-EA93-13154F140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086" y="2516413"/>
            <a:ext cx="7404952" cy="32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31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23872-01D0-9947-7FCB-E30613C76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Operator Bitwise</a:t>
            </a: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93D8C8-3949-803C-4D96-F509E596D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6507838" cy="4351338"/>
          </a:xfrm>
        </p:spPr>
      </p:pic>
      <p:pic>
        <p:nvPicPr>
          <p:cNvPr id="7" name="Picture 6" descr="A black background with white numbers&#10;&#10;AI-generated content may be incorrect.">
            <a:extLst>
              <a:ext uri="{FF2B5EF4-FFF2-40B4-BE49-F238E27FC236}">
                <a16:creationId xmlns:a16="http://schemas.microsoft.com/office/drawing/2014/main" id="{5CF785DC-27AA-F56C-EFBC-5B1B096D9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6670" y="3346704"/>
            <a:ext cx="13081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02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1C16-0B1E-31E1-1965-9BAC1944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ID" dirty="0"/>
              <a:t>Bitwise AND (&amp;)</a:t>
            </a:r>
            <a:endParaRPr lang="en-US" dirty="0"/>
          </a:p>
        </p:txBody>
      </p:sp>
      <p:pic>
        <p:nvPicPr>
          <p:cNvPr id="5" name="Content Placeholder 4" descr="A black background with text and numbers&#10;&#10;AI-generated content may be incorrect.">
            <a:extLst>
              <a:ext uri="{FF2B5EF4-FFF2-40B4-BE49-F238E27FC236}">
                <a16:creationId xmlns:a16="http://schemas.microsoft.com/office/drawing/2014/main" id="{CBEBC193-7918-7FD2-D155-D327E38D8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07181" y="1690688"/>
            <a:ext cx="4977638" cy="4431917"/>
          </a:xfrm>
        </p:spPr>
      </p:pic>
    </p:spTree>
    <p:extLst>
      <p:ext uri="{BB962C8B-B14F-4D97-AF65-F5344CB8AC3E}">
        <p14:creationId xmlns:p14="http://schemas.microsoft.com/office/powerpoint/2010/main" val="1260908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0349-1206-3C22-BFEF-DF5A3B012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Operator Lain-lain</a:t>
            </a:r>
            <a:endParaRPr lang="en-US" dirty="0"/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B26DE8D8-AD36-81FC-7F19-AD7E85AF5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88113" y="1825625"/>
            <a:ext cx="8415774" cy="4351338"/>
          </a:xfrm>
        </p:spPr>
      </p:pic>
    </p:spTree>
    <p:extLst>
      <p:ext uri="{BB962C8B-B14F-4D97-AF65-F5344CB8AC3E}">
        <p14:creationId xmlns:p14="http://schemas.microsoft.com/office/powerpoint/2010/main" val="4191688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C64BA-9884-D09F-00F1-A4A32970E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4317"/>
            <a:ext cx="10515600" cy="1325563"/>
          </a:xfrm>
        </p:spPr>
        <p:txBody>
          <a:bodyPr/>
          <a:lstStyle/>
          <a:p>
            <a:r>
              <a:rPr lang="en-US" dirty="0" err="1"/>
              <a:t>Tugas</a:t>
            </a:r>
            <a:endParaRPr lang="en-US" dirty="0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2CA7AB9-0DE0-65C8-6AD5-F6484EA13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736854"/>
            <a:ext cx="5062728" cy="3900790"/>
          </a:xfrm>
        </p:spPr>
      </p:pic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1DE65BED-BFFD-63D7-C4F4-ABBDB335F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637644"/>
            <a:ext cx="5062728" cy="2261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61A859-7A3B-871D-0ADF-1EA2642DC4C9}"/>
              </a:ext>
            </a:extLst>
          </p:cNvPr>
          <p:cNvSpPr txBox="1"/>
          <p:nvPr/>
        </p:nvSpPr>
        <p:spPr>
          <a:xfrm>
            <a:off x="6096000" y="134594"/>
            <a:ext cx="6079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</a:t>
            </a:r>
            <a:r>
              <a:rPr lang="en-US" sz="2400" dirty="0" err="1"/>
              <a:t>Kumpul</a:t>
            </a:r>
            <a:r>
              <a:rPr lang="en-US" sz="2400" dirty="0"/>
              <a:t> di Sikola</a:t>
            </a:r>
            <a:br>
              <a:rPr lang="en-US" sz="2400" dirty="0"/>
            </a:br>
            <a:r>
              <a:rPr lang="en-US" sz="2400" dirty="0"/>
              <a:t>- </a:t>
            </a:r>
            <a:r>
              <a:rPr lang="en-US" sz="2400" dirty="0" err="1"/>
              <a:t>Jangan</a:t>
            </a:r>
            <a:r>
              <a:rPr lang="en-US" sz="2400" dirty="0"/>
              <a:t> </a:t>
            </a:r>
            <a:r>
              <a:rPr lang="en-US" sz="2400" dirty="0" err="1"/>
              <a:t>lupa</a:t>
            </a:r>
            <a:r>
              <a:rPr lang="en-US" sz="2400" dirty="0"/>
              <a:t> </a:t>
            </a:r>
            <a:r>
              <a:rPr lang="en-US" sz="2400" dirty="0" err="1"/>
              <a:t>barika</a:t>
            </a:r>
            <a:r>
              <a:rPr lang="en-US" sz="2400" dirty="0"/>
              <a:t> </a:t>
            </a:r>
            <a:r>
              <a:rPr lang="en-US" sz="2400" dirty="0" err="1"/>
              <a:t>kometar</a:t>
            </a:r>
            <a:r>
              <a:rPr lang="en-US" sz="2400" dirty="0"/>
              <a:t>  Nama dan NIM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codenya</a:t>
            </a:r>
            <a:r>
              <a:rPr lang="en-US" sz="2400" dirty="0"/>
              <a:t> pada line 1 dan 2</a:t>
            </a:r>
          </a:p>
        </p:txBody>
      </p:sp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114A461-BEA0-8B9B-F07F-AA774C5F8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073" y="1334923"/>
            <a:ext cx="3568700" cy="2959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D8E279-400F-116B-205B-D9DCB5E84A34}"/>
              </a:ext>
            </a:extLst>
          </p:cNvPr>
          <p:cNvSpPr txBox="1"/>
          <p:nvPr/>
        </p:nvSpPr>
        <p:spPr>
          <a:xfrm>
            <a:off x="6112836" y="4221616"/>
            <a:ext cx="60791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Deadline : Jumat, 5 September 2025</a:t>
            </a:r>
          </a:p>
          <a:p>
            <a:r>
              <a:rPr lang="en-US" sz="2400" dirty="0"/>
              <a:t>Jam : 23:59 WITA</a:t>
            </a:r>
          </a:p>
          <a:p>
            <a:r>
              <a:rPr lang="en-ID" sz="2400" dirty="0" err="1"/>
              <a:t>Tugas</a:t>
            </a:r>
            <a:r>
              <a:rPr lang="en-ID" sz="2400" dirty="0"/>
              <a:t> </a:t>
            </a:r>
            <a:r>
              <a:rPr lang="en-ID" sz="2400" dirty="0" err="1"/>
              <a:t>dikumpulkan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bentuk</a:t>
            </a:r>
            <a:r>
              <a:rPr lang="en-ID" sz="2400" dirty="0"/>
              <a:t> PDF  </a:t>
            </a:r>
            <a:r>
              <a:rPr lang="en-ID" sz="2400" dirty="0" err="1"/>
              <a:t>dengan</a:t>
            </a:r>
            <a:r>
              <a:rPr lang="en-ID" sz="2400" dirty="0"/>
              <a:t> format nama file pdf </a:t>
            </a:r>
            <a:r>
              <a:rPr lang="en-ID" sz="2400" dirty="0" err="1"/>
              <a:t>Nama_NIM</a:t>
            </a:r>
            <a:r>
              <a:rPr lang="en-ID" sz="2400" dirty="0"/>
              <a:t> yang </a:t>
            </a:r>
            <a:r>
              <a:rPr lang="en-ID" sz="2400" dirty="0" err="1"/>
              <a:t>dalamnya</a:t>
            </a:r>
            <a:r>
              <a:rPr lang="en-ID" sz="2400" dirty="0"/>
              <a:t> </a:t>
            </a:r>
            <a:r>
              <a:rPr lang="en-ID" sz="2400" dirty="0" err="1"/>
              <a:t>berisi</a:t>
            </a:r>
            <a:r>
              <a:rPr lang="en-ID" sz="2400" dirty="0"/>
              <a:t> Screen Shoot Code dan Screen Shoot Output </a:t>
            </a:r>
            <a:r>
              <a:rPr lang="en-ID" sz="2400" dirty="0" err="1"/>
              <a:t>dari</a:t>
            </a:r>
            <a:r>
              <a:rPr lang="en-ID" sz="2400" dirty="0"/>
              <a:t> program masing masing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88858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6F086-6A6A-C8D4-25C6-C5CB8995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Dasar</a:t>
            </a:r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83D732A-01CC-E036-4BEF-3770EC3A9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8000" y="2374900"/>
            <a:ext cx="8636000" cy="2108200"/>
          </a:xfrm>
        </p:spPr>
      </p:pic>
    </p:spTree>
    <p:extLst>
      <p:ext uri="{BB962C8B-B14F-4D97-AF65-F5344CB8AC3E}">
        <p14:creationId xmlns:p14="http://schemas.microsoft.com/office/powerpoint/2010/main" val="606434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9020E-5A62-5655-84A3-C09F8C107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Dasar</a:t>
            </a:r>
          </a:p>
        </p:txBody>
      </p:sp>
      <p:pic>
        <p:nvPicPr>
          <p:cNvPr id="5" name="Content Placeholder 4" descr="A blue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9A9EE4C9-7447-77CB-9888-58F2382CE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8000" y="2374900"/>
            <a:ext cx="8636000" cy="2108200"/>
          </a:xfrm>
        </p:spPr>
      </p:pic>
    </p:spTree>
    <p:extLst>
      <p:ext uri="{BB962C8B-B14F-4D97-AF65-F5344CB8AC3E}">
        <p14:creationId xmlns:p14="http://schemas.microsoft.com/office/powerpoint/2010/main" val="1312392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1DCB9-10DE-B6EF-7D75-AE491DBD8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28484-E5C4-DC1D-C26D-0063F6A49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#Include</a:t>
            </a:r>
          </a:p>
        </p:txBody>
      </p:sp>
      <p:pic>
        <p:nvPicPr>
          <p:cNvPr id="7" name="Content Placeholder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C16913B-C645-C562-B5D0-D5DACB9CF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3650" y="2374900"/>
            <a:ext cx="7124700" cy="2108200"/>
          </a:xfrm>
        </p:spPr>
      </p:pic>
    </p:spTree>
    <p:extLst>
      <p:ext uri="{BB962C8B-B14F-4D97-AF65-F5344CB8AC3E}">
        <p14:creationId xmlns:p14="http://schemas.microsoft.com/office/powerpoint/2010/main" val="390523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3A67C-53F0-14B5-04E4-2730C4769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DF6BF-9239-A597-9340-7A78F686E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en-US" dirty="0" err="1"/>
              <a:t>Fungsi</a:t>
            </a:r>
            <a:r>
              <a:rPr lang="en-US" dirty="0"/>
              <a:t> main()</a:t>
            </a:r>
          </a:p>
        </p:txBody>
      </p:sp>
      <p:pic>
        <p:nvPicPr>
          <p:cNvPr id="7" name="Content Placeholder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289D940-AC36-2CBC-9FCC-0D55672E4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3650" y="2374900"/>
            <a:ext cx="7124700" cy="2108200"/>
          </a:xfrm>
        </p:spPr>
      </p:pic>
    </p:spTree>
    <p:extLst>
      <p:ext uri="{BB962C8B-B14F-4D97-AF65-F5344CB8AC3E}">
        <p14:creationId xmlns:p14="http://schemas.microsoft.com/office/powerpoint/2010/main" val="2932735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E618-1D13-2448-9355-36740DB6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Case </a:t>
            </a:r>
            <a:r>
              <a:rPr lang="en-ID" dirty="0" err="1"/>
              <a:t>Bersifat</a:t>
            </a:r>
            <a:r>
              <a:rPr lang="en-ID" dirty="0"/>
              <a:t> Sensitive</a:t>
            </a:r>
            <a:endParaRPr lang="en-US" dirty="0"/>
          </a:p>
        </p:txBody>
      </p:sp>
      <p:pic>
        <p:nvPicPr>
          <p:cNvPr id="5" name="Content Placeholder 4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B0AFD232-4100-9CAA-7FBA-CADE9E827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7850" y="2895600"/>
            <a:ext cx="8496300" cy="1066800"/>
          </a:xfrm>
        </p:spPr>
      </p:pic>
    </p:spTree>
    <p:extLst>
      <p:ext uri="{BB962C8B-B14F-4D97-AF65-F5344CB8AC3E}">
        <p14:creationId xmlns:p14="http://schemas.microsoft.com/office/powerpoint/2010/main" val="1749279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3659</Words>
  <Application>Microsoft Macintosh PowerPoint</Application>
  <PresentationFormat>Widescreen</PresentationFormat>
  <Paragraphs>422</Paragraphs>
  <Slides>49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Aptos</vt:lpstr>
      <vt:lpstr>Aptos Display</vt:lpstr>
      <vt:lpstr>Arial</vt:lpstr>
      <vt:lpstr>Office Theme</vt:lpstr>
      <vt:lpstr>Dasar Pemrograman Komputer</vt:lpstr>
      <vt:lpstr>#101 : Pengenalan Pemrograman C</vt:lpstr>
      <vt:lpstr>Apa itu Bahasa Pemrograman C?</vt:lpstr>
      <vt:lpstr>#102 : Struktur Dasar dan Aturan Penulisan Program C yang Harus dipahami</vt:lpstr>
      <vt:lpstr>Struktur Dasar</vt:lpstr>
      <vt:lpstr>Struktur Dasar</vt:lpstr>
      <vt:lpstr>#Include</vt:lpstr>
      <vt:lpstr>#Fungsi main()</vt:lpstr>
      <vt:lpstr>Case Bersifat Sensitive</vt:lpstr>
      <vt:lpstr>Compile</vt:lpstr>
      <vt:lpstr>#103 : Mengenal Fungsi Input dan Output pada C</vt:lpstr>
      <vt:lpstr>Output &amp; Input</vt:lpstr>
      <vt:lpstr>Fungsi Output pada C Fungsi printf()</vt:lpstr>
      <vt:lpstr>Fungsi Output pada C Fungsi printf()</vt:lpstr>
      <vt:lpstr>Fungsi Output pada C Fungsi puts()</vt:lpstr>
      <vt:lpstr>PowerPoint Presentation</vt:lpstr>
      <vt:lpstr>Fungsi Input pada C Fungsi scanf()</vt:lpstr>
      <vt:lpstr>Fungsi Input pada C Fungsi scanf()</vt:lpstr>
      <vt:lpstr>Fungsi Input pada C Fungsi gets()</vt:lpstr>
      <vt:lpstr>Fungsi Input pada C Fungsi gets()</vt:lpstr>
      <vt:lpstr>Fungsi Input pada C Fungsi fgets()</vt:lpstr>
      <vt:lpstr>Fungsi Input pada C Fungsi fgets()</vt:lpstr>
      <vt:lpstr>#104 : Mengenal Variabel, Tipe Data, Konstanta</vt:lpstr>
      <vt:lpstr>PowerPoint Presentation</vt:lpstr>
      <vt:lpstr>Apa itu Variabel dan Tipe Data?</vt:lpstr>
      <vt:lpstr>Cara Membuat Variabel pada Bahasa Pemrograman C</vt:lpstr>
      <vt:lpstr>Aturan Penulisan Variabel pada C</vt:lpstr>
      <vt:lpstr>Contoh Program dengan Variabel</vt:lpstr>
      <vt:lpstr>Tipe Data pada Bahasa C</vt:lpstr>
      <vt:lpstr>Tipe Data Dasar pada C</vt:lpstr>
      <vt:lpstr>Tipe Data Dasar pada C</vt:lpstr>
      <vt:lpstr>Contoh Program</vt:lpstr>
      <vt:lpstr>Mengenal Konstanta pada C</vt:lpstr>
      <vt:lpstr>Contoh menggunakan define:</vt:lpstr>
      <vt:lpstr>Contoh menggunakan const:</vt:lpstr>
      <vt:lpstr>#105 : Enam Macam Operator yang Harus diketahui pada C</vt:lpstr>
      <vt:lpstr>Apa itu Operator?</vt:lpstr>
      <vt:lpstr>Operator Aritmatika</vt:lpstr>
      <vt:lpstr>Contoh program</vt:lpstr>
      <vt:lpstr>Operator Penugasan</vt:lpstr>
      <vt:lpstr>Contoh program</vt:lpstr>
      <vt:lpstr>Operator Pembanding</vt:lpstr>
      <vt:lpstr>Contoh Program</vt:lpstr>
      <vt:lpstr>Operator Logika</vt:lpstr>
      <vt:lpstr>Contoh Program</vt:lpstr>
      <vt:lpstr>Operator Bitwise</vt:lpstr>
      <vt:lpstr>Contoh Bitwise AND (&amp;)</vt:lpstr>
      <vt:lpstr>Operator Lain-lain</vt:lpstr>
      <vt:lpstr>Tugas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Alief Fahdal Imran Oemar</dc:creator>
  <cp:lastModifiedBy>Muhammad Alief Fahdal Imran Oemar</cp:lastModifiedBy>
  <cp:revision>5</cp:revision>
  <dcterms:created xsi:type="dcterms:W3CDTF">2025-09-01T17:40:55Z</dcterms:created>
  <dcterms:modified xsi:type="dcterms:W3CDTF">2025-09-02T02:55:02Z</dcterms:modified>
</cp:coreProperties>
</file>